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82" r:id="rId3"/>
    <p:sldId id="389" r:id="rId4"/>
    <p:sldId id="388" r:id="rId5"/>
    <p:sldId id="391" r:id="rId6"/>
    <p:sldId id="384" r:id="rId7"/>
    <p:sldId id="381" r:id="rId8"/>
    <p:sldId id="375" r:id="rId9"/>
    <p:sldId id="377" r:id="rId10"/>
    <p:sldId id="378" r:id="rId11"/>
    <p:sldId id="376" r:id="rId12"/>
    <p:sldId id="379" r:id="rId13"/>
    <p:sldId id="380" r:id="rId14"/>
    <p:sldId id="385" r:id="rId15"/>
    <p:sldId id="386" r:id="rId16"/>
    <p:sldId id="383" r:id="rId17"/>
    <p:sldId id="387" r:id="rId18"/>
    <p:sldId id="394" r:id="rId19"/>
    <p:sldId id="395" r:id="rId20"/>
    <p:sldId id="392" r:id="rId21"/>
    <p:sldId id="393" r:id="rId22"/>
    <p:sldId id="411" r:id="rId23"/>
    <p:sldId id="412" r:id="rId24"/>
    <p:sldId id="413" r:id="rId25"/>
    <p:sldId id="414" r:id="rId26"/>
    <p:sldId id="415" r:id="rId27"/>
    <p:sldId id="416" r:id="rId28"/>
    <p:sldId id="421" r:id="rId29"/>
    <p:sldId id="417" r:id="rId30"/>
    <p:sldId id="418" r:id="rId31"/>
    <p:sldId id="419" r:id="rId32"/>
    <p:sldId id="420" r:id="rId33"/>
    <p:sldId id="422" r:id="rId34"/>
    <p:sldId id="423" r:id="rId35"/>
    <p:sldId id="424" r:id="rId36"/>
    <p:sldId id="425" r:id="rId37"/>
    <p:sldId id="435" r:id="rId38"/>
    <p:sldId id="436" r:id="rId39"/>
    <p:sldId id="437" r:id="rId40"/>
    <p:sldId id="426" r:id="rId41"/>
    <p:sldId id="427" r:id="rId42"/>
    <p:sldId id="428" r:id="rId43"/>
    <p:sldId id="429" r:id="rId44"/>
    <p:sldId id="430" r:id="rId45"/>
    <p:sldId id="431" r:id="rId46"/>
    <p:sldId id="432" r:id="rId47"/>
    <p:sldId id="433" r:id="rId48"/>
    <p:sldId id="434" r:id="rId49"/>
    <p:sldId id="396" r:id="rId50"/>
    <p:sldId id="398" r:id="rId51"/>
    <p:sldId id="397" r:id="rId52"/>
    <p:sldId id="399" r:id="rId53"/>
    <p:sldId id="400" r:id="rId54"/>
    <p:sldId id="402" r:id="rId55"/>
    <p:sldId id="401" r:id="rId56"/>
    <p:sldId id="403" r:id="rId57"/>
    <p:sldId id="404" r:id="rId58"/>
    <p:sldId id="406" r:id="rId59"/>
    <p:sldId id="405" r:id="rId60"/>
    <p:sldId id="410" r:id="rId61"/>
    <p:sldId id="407" r:id="rId62"/>
    <p:sldId id="409" r:id="rId63"/>
    <p:sldId id="408" r:id="rId64"/>
    <p:sldId id="267" r:id="rId6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2E2"/>
    <a:srgbClr val="E4E4E4"/>
    <a:srgbClr val="E8E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172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raga\Documents\trec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Sheet3!$N$3</c:f>
              <c:strCache>
                <c:ptCount val="1"/>
                <c:pt idx="0">
                  <c:v>Complexidade Estimada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Sheet3!$M$4:$M$9</c:f>
              <c:strCache>
                <c:ptCount val="6"/>
                <c:pt idx="0">
                  <c:v>Manter Produto</c:v>
                </c:pt>
                <c:pt idx="1">
                  <c:v>Manter Estoque</c:v>
                </c:pt>
                <c:pt idx="2">
                  <c:v>Manter Categoria</c:v>
                </c:pt>
                <c:pt idx="3">
                  <c:v>Gerir venda</c:v>
                </c:pt>
                <c:pt idx="4">
                  <c:v>Aplicar voucher pedido</c:v>
                </c:pt>
                <c:pt idx="5">
                  <c:v>Estornar estoque</c:v>
                </c:pt>
              </c:strCache>
            </c:strRef>
          </c:cat>
          <c:val>
            <c:numRef>
              <c:f>Sheet3!$N$4:$N$9</c:f>
              <c:numCache>
                <c:formatCode>General</c:formatCode>
                <c:ptCount val="6"/>
                <c:pt idx="0">
                  <c:v>5</c:v>
                </c:pt>
                <c:pt idx="1">
                  <c:v>5</c:v>
                </c:pt>
                <c:pt idx="2">
                  <c:v>2</c:v>
                </c:pt>
                <c:pt idx="3">
                  <c:v>13</c:v>
                </c:pt>
                <c:pt idx="4">
                  <c:v>1</c:v>
                </c:pt>
                <c:pt idx="5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B92-48E5-84F4-2BBB64660BD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-1732514576"/>
        <c:axId val="-1732506960"/>
      </c:barChart>
      <c:catAx>
        <c:axId val="-17325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732506960"/>
        <c:crosses val="autoZero"/>
        <c:auto val="1"/>
        <c:lblAlgn val="ctr"/>
        <c:lblOffset val="100"/>
        <c:noMultiLvlLbl val="0"/>
      </c:catAx>
      <c:valAx>
        <c:axId val="-1732506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732514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84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13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541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293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4969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614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583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6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80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41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77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67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43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830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3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40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10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ardopires.net.br/2016/08/ddd-nao-e-arquitetura-em-camada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lms.infnet.edu.br/moodle/course/view.php?id=5928" TargetMode="External"/><Relationship Id="rId2" Type="http://schemas.openxmlformats.org/officeDocument/2006/relationships/hyperlink" Target="https://desenvolvedor.io/curso/modelagem-de-dominios-rico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demy.com/course/uml-diagrama-de-classes/learn/lecture/9881660?start=255#overview" TargetMode="External"/><Relationship Id="rId4" Type="http://schemas.openxmlformats.org/officeDocument/2006/relationships/hyperlink" Target="https://lms.infnet.edu.br/moodle/course/view.php?id=5927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83956" y="3344562"/>
            <a:ext cx="10124304" cy="593125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sz="3100" b="1" dirty="0"/>
              <a:t>Projeto de Bloco: Engenharia de Software e Modelagem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-29" r="-29" b="-29"/>
          <a:stretch>
            <a:fillRect/>
          </a:stretch>
        </p:blipFill>
        <p:spPr bwMode="auto">
          <a:xfrm>
            <a:off x="6175418" y="238899"/>
            <a:ext cx="1034534" cy="103453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2627312" y="1318549"/>
            <a:ext cx="8130746" cy="400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/>
              <a:t>PÓS-GRADUAÇÃO MIT ENGENHARIA DE SOFTWARE COM .NET</a:t>
            </a:r>
            <a:endParaRPr lang="pt-BR" dirty="0"/>
          </a:p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078068" y="484695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Integrantes: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ALEXANDER SILVA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</a:t>
            </a:r>
            <a:r>
              <a:rPr lang="pt-B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YURI ALVES</a:t>
            </a:r>
            <a:endParaRPr lang="pt-B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PEDRO NOVAES</a:t>
            </a:r>
          </a:p>
        </p:txBody>
      </p:sp>
    </p:spTree>
    <p:extLst>
      <p:ext uri="{BB962C8B-B14F-4D97-AF65-F5344CB8AC3E}">
        <p14:creationId xmlns:p14="http://schemas.microsoft.com/office/powerpoint/2010/main" val="4052931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77" y="2290118"/>
            <a:ext cx="9178159" cy="38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13" y="2226045"/>
            <a:ext cx="7183335" cy="409329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608353" y="1860833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Tipos de Domínios</a:t>
            </a:r>
          </a:p>
        </p:txBody>
      </p:sp>
    </p:spTree>
    <p:extLst>
      <p:ext uri="{BB962C8B-B14F-4D97-AF65-F5344CB8AC3E}">
        <p14:creationId xmlns:p14="http://schemas.microsoft.com/office/powerpoint/2010/main" val="4190496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81" y="2108885"/>
            <a:ext cx="8747799" cy="41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1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77" y="1850770"/>
            <a:ext cx="6954008" cy="460270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92282" y="3599935"/>
            <a:ext cx="179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Mapa de </a:t>
            </a:r>
          </a:p>
          <a:p>
            <a:pPr algn="ctr"/>
            <a:r>
              <a:rPr lang="pt-BR" b="1" dirty="0"/>
              <a:t>Contextos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86" y="6038344"/>
            <a:ext cx="4485161" cy="4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13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2364574"/>
            <a:ext cx="10687178" cy="374262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63827" y="1923006"/>
            <a:ext cx="3818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Definir arquitetura dos contextos</a:t>
            </a:r>
          </a:p>
        </p:txBody>
      </p:sp>
    </p:spTree>
    <p:extLst>
      <p:ext uri="{BB962C8B-B14F-4D97-AF65-F5344CB8AC3E}">
        <p14:creationId xmlns:p14="http://schemas.microsoft.com/office/powerpoint/2010/main" val="284071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861752" y="1981201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Exemplo de arquitetura dos contextos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42" y="2292338"/>
            <a:ext cx="8748077" cy="406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5" name="Retângulo 4"/>
          <p:cNvSpPr/>
          <p:nvPr/>
        </p:nvSpPr>
        <p:spPr>
          <a:xfrm>
            <a:off x="5034832" y="3545015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MODELAGEM TÁTICA</a:t>
            </a:r>
          </a:p>
        </p:txBody>
      </p:sp>
    </p:spTree>
    <p:extLst>
      <p:ext uri="{BB962C8B-B14F-4D97-AF65-F5344CB8AC3E}">
        <p14:creationId xmlns:p14="http://schemas.microsoft.com/office/powerpoint/2010/main" val="4252330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993557" y="1981201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Agregação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34" y="2350533"/>
            <a:ext cx="8399893" cy="408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15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34" y="4255327"/>
            <a:ext cx="5740138" cy="150380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98" y="2480965"/>
            <a:ext cx="5276989" cy="381049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29434" y="2166161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Interface de marcação</a:t>
            </a:r>
          </a:p>
        </p:txBody>
      </p:sp>
      <p:sp>
        <p:nvSpPr>
          <p:cNvPr id="9" name="Retângulo 8"/>
          <p:cNvSpPr/>
          <p:nvPr/>
        </p:nvSpPr>
        <p:spPr>
          <a:xfrm>
            <a:off x="6549198" y="2111633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Raiz de agregação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34" y="2537511"/>
            <a:ext cx="5126402" cy="144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5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9" name="Retângulo 8"/>
          <p:cNvSpPr/>
          <p:nvPr/>
        </p:nvSpPr>
        <p:spPr>
          <a:xfrm>
            <a:off x="9759229" y="1979825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Objeto de valor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377" y="2349157"/>
            <a:ext cx="6828974" cy="41381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08" y="2349157"/>
            <a:ext cx="4044248" cy="35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6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682972" y="3553252"/>
            <a:ext cx="325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MODELAGEM ESTRATÉGICA</a:t>
            </a:r>
          </a:p>
        </p:txBody>
      </p:sp>
    </p:spTree>
    <p:extLst>
      <p:ext uri="{BB962C8B-B14F-4D97-AF65-F5344CB8AC3E}">
        <p14:creationId xmlns:p14="http://schemas.microsoft.com/office/powerpoint/2010/main" val="3255185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614086" y="1818190"/>
            <a:ext cx="4527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Modelo Conceitual – Contexto Vendas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33" y="2187522"/>
            <a:ext cx="9191496" cy="42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26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2342427" y="1991147"/>
            <a:ext cx="473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Modelo Conceitual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33" y="2302852"/>
            <a:ext cx="7861128" cy="41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98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44791" y="1351005"/>
            <a:ext cx="485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Diagrama de Classe </a:t>
            </a:r>
            <a:r>
              <a:rPr lang="pt-BR" b="1" dirty="0"/>
              <a:t>– Contexto Catálogo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05" y="1845880"/>
            <a:ext cx="8470635" cy="46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82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4655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Diagrama de Classe </a:t>
            </a:r>
            <a:r>
              <a:rPr lang="pt-BR" b="1" dirty="0"/>
              <a:t>– 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0" y="1828800"/>
            <a:ext cx="10062221" cy="47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38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Diagrama de Classe </a:t>
            </a:r>
            <a:r>
              <a:rPr lang="pt-BR" b="1" dirty="0"/>
              <a:t>– Contexto </a:t>
            </a:r>
            <a:r>
              <a:rPr lang="pt-BR" b="1" dirty="0" smtClean="0"/>
              <a:t>Pagamentos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88" y="1855896"/>
            <a:ext cx="7459878" cy="478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69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335408" y="1288861"/>
            <a:ext cx="4472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Rel. </a:t>
            </a:r>
            <a:r>
              <a:rPr lang="pt-BR" b="1" dirty="0" err="1" smtClean="0"/>
              <a:t>OneToMany</a:t>
            </a:r>
            <a:r>
              <a:rPr lang="pt-BR" b="1" dirty="0" smtClean="0"/>
              <a:t> – </a:t>
            </a:r>
            <a:r>
              <a:rPr lang="pt-BR" b="1" dirty="0"/>
              <a:t>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72" y="1818037"/>
            <a:ext cx="3008080" cy="484021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49" y="1818037"/>
            <a:ext cx="5231157" cy="48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97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337643" y="1211762"/>
            <a:ext cx="4195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Rel. </a:t>
            </a:r>
            <a:r>
              <a:rPr lang="pt-BR" b="1" dirty="0" err="1" smtClean="0"/>
              <a:t>OneToMany</a:t>
            </a:r>
            <a:r>
              <a:rPr lang="pt-BR" b="1" dirty="0" smtClean="0"/>
              <a:t>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643" y="1811185"/>
            <a:ext cx="3584476" cy="477930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14" y="1811184"/>
            <a:ext cx="3906474" cy="477930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36" y="1811185"/>
            <a:ext cx="3573656" cy="477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56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4594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Rel. </a:t>
            </a:r>
            <a:r>
              <a:rPr lang="pt-BR" b="1" dirty="0" err="1" smtClean="0"/>
              <a:t>OneToOne</a:t>
            </a:r>
            <a:r>
              <a:rPr lang="pt-BR" b="1" dirty="0" smtClean="0"/>
              <a:t> – </a:t>
            </a:r>
            <a:r>
              <a:rPr lang="pt-BR" b="1" dirty="0"/>
              <a:t>Contexto </a:t>
            </a:r>
            <a:r>
              <a:rPr lang="pt-BR" b="1" dirty="0" smtClean="0"/>
              <a:t>Pagamentos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26" y="1979046"/>
            <a:ext cx="4210050" cy="42100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82" y="1979046"/>
            <a:ext cx="47244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32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29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Relacionamento </a:t>
            </a:r>
            <a:r>
              <a:rPr lang="pt-BR" b="1" dirty="0" err="1" smtClean="0"/>
              <a:t>Extends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851648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117480" y="1501926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Herança </a:t>
            </a:r>
            <a:r>
              <a:rPr lang="pt-BR" b="1" dirty="0"/>
              <a:t>– 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64" y="2233150"/>
            <a:ext cx="4886233" cy="43537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775" y="2233150"/>
            <a:ext cx="3857552" cy="42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0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445393" y="152252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4166202" y="2892062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Entender a fundo o negócio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202" y="3204073"/>
            <a:ext cx="7284393" cy="321144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08818" y="4270856"/>
            <a:ext cx="355738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Qual problema vai resolver?;</a:t>
            </a:r>
          </a:p>
          <a:p>
            <a:r>
              <a:rPr lang="pt-BR" dirty="0"/>
              <a:t>O que vai implementar?;</a:t>
            </a:r>
          </a:p>
          <a:p>
            <a:r>
              <a:rPr lang="pt-BR" dirty="0"/>
              <a:t>Para que serve?;</a:t>
            </a:r>
          </a:p>
          <a:p>
            <a:r>
              <a:rPr lang="pt-BR" dirty="0"/>
              <a:t>Quem vai atender?</a:t>
            </a:r>
          </a:p>
          <a:p>
            <a:r>
              <a:rPr lang="pt-BR" dirty="0"/>
              <a:t>Quando implementar o DDD?</a:t>
            </a:r>
          </a:p>
        </p:txBody>
      </p:sp>
      <p:sp>
        <p:nvSpPr>
          <p:cNvPr id="6" name="Retângulo 5"/>
          <p:cNvSpPr/>
          <p:nvPr/>
        </p:nvSpPr>
        <p:spPr>
          <a:xfrm>
            <a:off x="1720415" y="2161128"/>
            <a:ext cx="9179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https://www.eduardopires.net.br/2016/08/ddd-nao-e-arquitetura-em-camadas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4438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99486" y="1488505"/>
            <a:ext cx="424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Encapsulamento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7" y="2008758"/>
            <a:ext cx="3389459" cy="444076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480" y="2022179"/>
            <a:ext cx="3744224" cy="441392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698" y="2022178"/>
            <a:ext cx="3868488" cy="34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75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Polimorfismo – </a:t>
            </a:r>
            <a:r>
              <a:rPr lang="pt-BR" b="1" dirty="0"/>
              <a:t>Contexto </a:t>
            </a:r>
            <a:r>
              <a:rPr lang="pt-BR" b="1" dirty="0" smtClean="0"/>
              <a:t>Catálogo e Vendas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137984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4809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Interfaces – </a:t>
            </a:r>
            <a:r>
              <a:rPr lang="pt-BR" b="1" dirty="0"/>
              <a:t>Contexto </a:t>
            </a:r>
            <a:r>
              <a:rPr lang="pt-BR" b="1" dirty="0" smtClean="0"/>
              <a:t>Catálogo e Vendas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182" y="2022179"/>
            <a:ext cx="5029603" cy="45739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82" y="2022179"/>
            <a:ext cx="49434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36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379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API </a:t>
            </a:r>
            <a:r>
              <a:rPr lang="pt-BR" b="1" dirty="0" err="1" smtClean="0"/>
              <a:t>Collections</a:t>
            </a:r>
            <a:r>
              <a:rPr lang="pt-BR" b="1" dirty="0" smtClean="0"/>
              <a:t> – </a:t>
            </a:r>
            <a:r>
              <a:rPr lang="pt-BR" b="1" dirty="0"/>
              <a:t>Contexto </a:t>
            </a:r>
            <a:r>
              <a:rPr lang="pt-BR" b="1" dirty="0" smtClean="0"/>
              <a:t>Catálogo e Vendas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92" y="2078644"/>
            <a:ext cx="5164538" cy="449860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82" y="2078644"/>
            <a:ext cx="5545615" cy="44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55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981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Expressões Lambda – </a:t>
            </a:r>
            <a:r>
              <a:rPr lang="pt-BR" b="1" dirty="0"/>
              <a:t>Contexto </a:t>
            </a:r>
            <a:r>
              <a:rPr lang="pt-BR" b="1" dirty="0" smtClean="0"/>
              <a:t>Catálogo e Vendas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01" y="2105726"/>
            <a:ext cx="4772302" cy="43557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29" y="2105726"/>
            <a:ext cx="6044998" cy="43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94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3951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Validações – </a:t>
            </a:r>
            <a:r>
              <a:rPr lang="pt-BR" b="1" dirty="0"/>
              <a:t>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37" y="1935331"/>
            <a:ext cx="3115522" cy="451654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968" y="1935332"/>
            <a:ext cx="6977403" cy="453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25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Validações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58" y="1979046"/>
            <a:ext cx="4717181" cy="43507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98" y="1979045"/>
            <a:ext cx="5699326" cy="43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16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85696" y="1351005"/>
            <a:ext cx="3461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Exceções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608" y="1811043"/>
            <a:ext cx="5017595" cy="455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55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578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Tratamento de </a:t>
            </a:r>
            <a:r>
              <a:rPr lang="pt-BR" b="1" dirty="0" smtClean="0"/>
              <a:t>Erros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86" y="1979046"/>
            <a:ext cx="4543760" cy="455595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505" y="1979046"/>
            <a:ext cx="5971941" cy="45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25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578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Tratamento de Erros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66" y="1832869"/>
            <a:ext cx="6546748" cy="46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9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17" y="2156019"/>
            <a:ext cx="10061327" cy="32324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49224" y="1786687"/>
            <a:ext cx="176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Pontos Chave</a:t>
            </a:r>
          </a:p>
        </p:txBody>
      </p:sp>
      <p:sp>
        <p:nvSpPr>
          <p:cNvPr id="6" name="Retângulo 5"/>
          <p:cNvSpPr/>
          <p:nvPr/>
        </p:nvSpPr>
        <p:spPr>
          <a:xfrm>
            <a:off x="1249224" y="5388469"/>
            <a:ext cx="3102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Uma linguagem onipresente, universal de um negócio dentro da empresa, compartilhada por todas as partes envolvidas no projeto, ou seja, termos específicos do domínio.</a:t>
            </a:r>
          </a:p>
        </p:txBody>
      </p:sp>
      <p:sp>
        <p:nvSpPr>
          <p:cNvPr id="8" name="Retângulo 7"/>
          <p:cNvSpPr/>
          <p:nvPr/>
        </p:nvSpPr>
        <p:spPr>
          <a:xfrm>
            <a:off x="8287266" y="5372916"/>
            <a:ext cx="29634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É um mapa que representa todos os contextos mapeados através dos elementos da linguagem ubíqua, bem como seus subdomínios e relacionamentos.</a:t>
            </a:r>
          </a:p>
        </p:txBody>
      </p:sp>
      <p:sp>
        <p:nvSpPr>
          <p:cNvPr id="9" name="Retângulo 8"/>
          <p:cNvSpPr/>
          <p:nvPr/>
        </p:nvSpPr>
        <p:spPr>
          <a:xfrm>
            <a:off x="4849583" y="5372916"/>
            <a:ext cx="2795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É uma parte da empresa ou do domínio do negócio que possui elementos ou conceitos com significados bem definidos, com linguagem própria, arquitetura e implementação específica.</a:t>
            </a:r>
          </a:p>
        </p:txBody>
      </p:sp>
    </p:spTree>
    <p:extLst>
      <p:ext uri="{BB962C8B-B14F-4D97-AF65-F5344CB8AC3E}">
        <p14:creationId xmlns:p14="http://schemas.microsoft.com/office/powerpoint/2010/main" val="4110154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612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Testes de Unidade – </a:t>
            </a:r>
            <a:r>
              <a:rPr lang="pt-BR" b="1" dirty="0"/>
              <a:t>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51" y="1837678"/>
            <a:ext cx="6045693" cy="47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07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5517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CRUD Classes de Domínio – </a:t>
            </a:r>
            <a:r>
              <a:rPr lang="pt-BR" b="1" dirty="0"/>
              <a:t>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866" y="1979046"/>
            <a:ext cx="5220070" cy="45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56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678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CRUD Classes de Domínio – </a:t>
            </a:r>
            <a:r>
              <a:rPr lang="pt-BR" b="1" dirty="0"/>
              <a:t>Contexto </a:t>
            </a:r>
            <a:r>
              <a:rPr lang="pt-BR" b="1" dirty="0" smtClean="0"/>
              <a:t>Vendas / Pagamento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05" y="1846556"/>
            <a:ext cx="5189877" cy="466942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626" y="1846556"/>
            <a:ext cx="5090952" cy="21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5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4129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Consultar e Manipular usando LINQ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418796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393238" y="1351005"/>
            <a:ext cx="5078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Mapeamento EF Core – </a:t>
            </a:r>
            <a:r>
              <a:rPr lang="pt-BR" b="1" dirty="0"/>
              <a:t>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17" y="1720337"/>
            <a:ext cx="3750047" cy="487895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81" y="1720337"/>
            <a:ext cx="57340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35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499473" y="1484170"/>
            <a:ext cx="4810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Mapeamento EF Core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09" y="2163887"/>
            <a:ext cx="5193729" cy="369537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422" y="2178460"/>
            <a:ext cx="5099528" cy="36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2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548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Desacoplar Camada de Persistência com MVC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28" y="1844624"/>
            <a:ext cx="4623893" cy="466204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464" y="1844624"/>
            <a:ext cx="6036722" cy="46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54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587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Desacoplar Camada de Persistência com Web API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342391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480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Documentação com </a:t>
            </a:r>
            <a:r>
              <a:rPr lang="pt-BR" b="1" dirty="0" err="1" smtClean="0"/>
              <a:t>Swagger</a:t>
            </a:r>
            <a:r>
              <a:rPr lang="pt-BR" b="1" dirty="0" smtClean="0"/>
              <a:t>/</a:t>
            </a:r>
            <a:r>
              <a:rPr lang="pt-BR" b="1" dirty="0" err="1" smtClean="0"/>
              <a:t>OpenAPI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405684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319DE405-1A5B-6974-18DF-E348D88D836E}"/>
              </a:ext>
            </a:extLst>
          </p:cNvPr>
          <p:cNvSpPr txBox="1"/>
          <p:nvPr/>
        </p:nvSpPr>
        <p:spPr>
          <a:xfrm>
            <a:off x="4263704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de Alto Nível - </a:t>
            </a:r>
            <a:r>
              <a:rPr lang="pt-BR" b="1" dirty="0" err="1"/>
              <a:t>RANs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3198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5942593" y="3082162"/>
            <a:ext cx="5033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Primeiro passo extrair a linguagem ubíqua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471" y="3527160"/>
            <a:ext cx="6111994" cy="265981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578575" y="2309342"/>
            <a:ext cx="27710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Atenção!!!</a:t>
            </a:r>
          </a:p>
          <a:p>
            <a:pPr algn="ctr"/>
            <a:r>
              <a:rPr lang="pt-BR" dirty="0"/>
              <a:t>Deixar de extrair a linguagem ubíqua é um dos piores erros.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34" y="3891353"/>
            <a:ext cx="4422637" cy="19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1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319DE405-1A5B-6974-18DF-E348D88D836E}"/>
              </a:ext>
            </a:extLst>
          </p:cNvPr>
          <p:cNvSpPr txBox="1"/>
          <p:nvPr/>
        </p:nvSpPr>
        <p:spPr>
          <a:xfrm>
            <a:off x="7946471" y="1678943"/>
            <a:ext cx="386522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Os  </a:t>
            </a:r>
            <a:r>
              <a:rPr lang="pt-BR" b="1" dirty="0" err="1"/>
              <a:t>RANs</a:t>
            </a:r>
            <a:r>
              <a:rPr lang="pt-BR" b="1" dirty="0"/>
              <a:t> são descrições do que o sistema/produto deve ou não fazer. Eles não definem como deve ser feito, pois isto já compete a área técnica. Eles geralmente se concentram nos resultados desejados e nas funcionalidades gerais que o sistema ou produto deve ter para atender às necessidades dos usuários e das partes interessadas.</a:t>
            </a:r>
          </a:p>
          <a:p>
            <a:r>
              <a:rPr lang="pt-BR" dirty="0"/>
              <a:t/>
            </a:r>
            <a:br>
              <a:rPr lang="pt-BR" dirty="0"/>
            </a:br>
            <a:endParaRPr lang="pt-BR" b="1" dirty="0"/>
          </a:p>
        </p:txBody>
      </p:sp>
      <p:pic>
        <p:nvPicPr>
          <p:cNvPr id="1028" name="Picture 4" descr="O que é brainstorming e como utilizar a técnica na sua agência - Publi">
            <a:extLst>
              <a:ext uri="{FF2B5EF4-FFF2-40B4-BE49-F238E27FC236}">
                <a16:creationId xmlns="" xmlns:a16="http://schemas.microsoft.com/office/drawing/2014/main" id="{43FB6F17-E813-A690-20EB-6264D39AC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363" y="1678943"/>
            <a:ext cx="5112651" cy="337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2554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pic>
        <p:nvPicPr>
          <p:cNvPr id="5" name="Picture 2" descr="Diagrama&#10;&#10;Descrição gerada automaticamente">
            <a:extLst>
              <a:ext uri="{FF2B5EF4-FFF2-40B4-BE49-F238E27FC236}">
                <a16:creationId xmlns="" xmlns:a16="http://schemas.microsoft.com/office/drawing/2014/main" id="{A2CE4FBA-C4A2-17EA-7FCE-B43995AE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414" y="1351005"/>
            <a:ext cx="8631535" cy="50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677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319DE405-1A5B-6974-18DF-E348D88D836E}"/>
              </a:ext>
            </a:extLst>
          </p:cNvPr>
          <p:cNvSpPr txBox="1"/>
          <p:nvPr/>
        </p:nvSpPr>
        <p:spPr>
          <a:xfrm>
            <a:off x="3262881" y="1610721"/>
            <a:ext cx="60946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permitir que os usuários façam login e gerenciem suas contas.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deve ser fácil de usar para usuários com habilidades limitadas em tecnologia.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ser capaz de processar um grande volume de transações em tempo real.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deve ser seguro e proteger os dados confidenciais dos usuários.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ser escalável e capaz de lidar com o crescimento futuro da empresa.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enviado deverá ser rastreável</a:t>
            </a:r>
            <a:r>
              <a:rPr lang="pt-BR" b="1"/>
              <a:t>. 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232787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D9D409AE-71CA-8352-753F-93D58BFAA20C}"/>
              </a:ext>
            </a:extLst>
          </p:cNvPr>
          <p:cNvSpPr txBox="1"/>
          <p:nvPr/>
        </p:nvSpPr>
        <p:spPr>
          <a:xfrm>
            <a:off x="4739627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Funcionais</a:t>
            </a:r>
          </a:p>
        </p:txBody>
      </p:sp>
    </p:spTree>
    <p:extLst>
      <p:ext uri="{BB962C8B-B14F-4D97-AF65-F5344CB8AC3E}">
        <p14:creationId xmlns:p14="http://schemas.microsoft.com/office/powerpoint/2010/main" val="888655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="" xmlns:a16="http://schemas.microsoft.com/office/drawing/2014/main" id="{3617FD66-9000-78D4-EBA3-8415607E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08951"/>
              </p:ext>
            </p:extLst>
          </p:nvPr>
        </p:nvGraphicFramePr>
        <p:xfrm>
          <a:off x="1196110" y="1578295"/>
          <a:ext cx="3025571" cy="37014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3432">
                  <a:extLst>
                    <a:ext uri="{9D8B030D-6E8A-4147-A177-3AD203B41FA5}">
                      <a16:colId xmlns="" xmlns:a16="http://schemas.microsoft.com/office/drawing/2014/main" val="1544989627"/>
                    </a:ext>
                  </a:extLst>
                </a:gridCol>
                <a:gridCol w="2332139">
                  <a:extLst>
                    <a:ext uri="{9D8B030D-6E8A-4147-A177-3AD203B41FA5}">
                      <a16:colId xmlns="" xmlns:a16="http://schemas.microsoft.com/office/drawing/2014/main" val="4241738206"/>
                    </a:ext>
                  </a:extLst>
                </a:gridCol>
              </a:tblGrid>
              <a:tr h="580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Requisitos Funcionais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69122099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[RF-001]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Manter Produto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737388834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[RF-002]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Manter Estoque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338546888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[RF-003]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Manter Categoria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145033386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[RF-004]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Gerir venda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288573349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[RF-005]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Aplicar voucher pedido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152380572"/>
                  </a:ext>
                </a:extLst>
              </a:tr>
              <a:tr h="5315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[RF-006]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Estornar estoque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055278609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="" xmlns:a16="http://schemas.microsoft.com/office/drawing/2014/main" id="{8158EA91-2968-E1D4-4CA2-48A42B84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06583"/>
              </p:ext>
            </p:extLst>
          </p:nvPr>
        </p:nvGraphicFramePr>
        <p:xfrm>
          <a:off x="4378471" y="1578295"/>
          <a:ext cx="7642953" cy="3701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73">
                  <a:extLst>
                    <a:ext uri="{9D8B030D-6E8A-4147-A177-3AD203B41FA5}">
                      <a16:colId xmlns="" xmlns:a16="http://schemas.microsoft.com/office/drawing/2014/main" val="999047607"/>
                    </a:ext>
                  </a:extLst>
                </a:gridCol>
                <a:gridCol w="6995280">
                  <a:extLst>
                    <a:ext uri="{9D8B030D-6E8A-4147-A177-3AD203B41FA5}">
                      <a16:colId xmlns="" xmlns:a16="http://schemas.microsoft.com/office/drawing/2014/main" val="2750689252"/>
                    </a:ext>
                  </a:extLst>
                </a:gridCol>
              </a:tblGrid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Requisito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Regra de negócio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724573338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QUANTIDADE: produto é considerado disponível quando está ativo e tem estoque &gt; 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58716772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tem que ter obrigatoriamente id, nome, descrição, valor e imagem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1888806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dimensões devem ter altura, largura e profundidade maior ou igual a zero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2320807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a formatação das dimensões deve ser "L x A x P"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174413860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exibir detalhes de produto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727389005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ESTOQUE: Ao concluir uma compra, sistema deve debitar quantidade de itens de estoque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41373274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RF 03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listar todos os produtos disponíveis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997746501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listar produtos disponíveis filtrados por categoria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76470696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CATEGORIA: deve ter obrigatoriamente Nome e código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454817478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Pagamento pode ser realizado por cartão de crédito e boleto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34077108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CARRINHO: Precisa ter 1 ou mais itens para ser fechado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21616962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Status de transação pode ser Pago ou Recusado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861007157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COMPRA: Sistema deve recuperar resumo de compra desejado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83489365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VOUCHER: Carrinho de compras - Desconto absoluto e/ou percentual.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857735597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Se o pagamento não for realizado com sucesso, a compra não deve ser concluída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690133673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ESTORNO: Em casos de devolução de produto, estoque deve ser acrescido da quantidade devolvida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741242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183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172BA5CD-E44B-01D9-D1B2-A798F7CAEADD}"/>
              </a:ext>
            </a:extLst>
          </p:cNvPr>
          <p:cNvSpPr txBox="1"/>
          <p:nvPr/>
        </p:nvSpPr>
        <p:spPr>
          <a:xfrm>
            <a:off x="4236288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Não Funcionais</a:t>
            </a:r>
          </a:p>
        </p:txBody>
      </p:sp>
    </p:spTree>
    <p:extLst>
      <p:ext uri="{BB962C8B-B14F-4D97-AF65-F5344CB8AC3E}">
        <p14:creationId xmlns:p14="http://schemas.microsoft.com/office/powerpoint/2010/main" val="4165996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="" xmlns:a16="http://schemas.microsoft.com/office/drawing/2014/main" id="{45FB6908-C421-4EF4-F841-108468AE6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980810"/>
              </p:ext>
            </p:extLst>
          </p:nvPr>
        </p:nvGraphicFramePr>
        <p:xfrm>
          <a:off x="1791728" y="1688443"/>
          <a:ext cx="9843802" cy="4270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2971">
                  <a:extLst>
                    <a:ext uri="{9D8B030D-6E8A-4147-A177-3AD203B41FA5}">
                      <a16:colId xmlns="" xmlns:a16="http://schemas.microsoft.com/office/drawing/2014/main" val="2192941614"/>
                    </a:ext>
                  </a:extLst>
                </a:gridCol>
                <a:gridCol w="2348118">
                  <a:extLst>
                    <a:ext uri="{9D8B030D-6E8A-4147-A177-3AD203B41FA5}">
                      <a16:colId xmlns="" xmlns:a16="http://schemas.microsoft.com/office/drawing/2014/main" val="3837141614"/>
                    </a:ext>
                  </a:extLst>
                </a:gridCol>
                <a:gridCol w="6462713">
                  <a:extLst>
                    <a:ext uri="{9D8B030D-6E8A-4147-A177-3AD203B41FA5}">
                      <a16:colId xmlns="" xmlns:a16="http://schemas.microsoft.com/office/drawing/2014/main" val="2813359136"/>
                    </a:ext>
                  </a:extLst>
                </a:gridCol>
              </a:tblGrid>
              <a:tr h="5072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Código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Requisitos Não Funcionais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Indicadores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057550184"/>
                  </a:ext>
                </a:extLst>
              </a:tr>
              <a:tr h="9182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RNF 01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Desempenho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 Tempo de Resposta das requisições(1 a cada 100 </a:t>
                      </a:r>
                      <a:r>
                        <a:rPr lang="pt-BR" sz="1800" u="none" strike="noStrike" dirty="0" err="1">
                          <a:effectLst/>
                        </a:rPr>
                        <a:t>ms</a:t>
                      </a:r>
                      <a:r>
                        <a:rPr lang="pt-BR" sz="1800" u="none" strike="noStrike" dirty="0">
                          <a:effectLst/>
                        </a:rPr>
                        <a:t>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178454555"/>
                  </a:ext>
                </a:extLst>
              </a:tr>
              <a:tr h="9182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RNF 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Disponibilidade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Funcional em tempo integral (24h/7 dias por semana)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00003381"/>
                  </a:ext>
                </a:extLst>
              </a:tr>
              <a:tr h="68453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Escalabilidade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picos de consumo de até 1k acessos/min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426752388"/>
                  </a:ext>
                </a:extLst>
              </a:tr>
              <a:tr h="68453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Segurança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Autenticação JWT / criptografia Char 256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727818365"/>
                  </a:ext>
                </a:extLst>
              </a:tr>
              <a:tr h="5072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Privacidade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Cumprimento da LGPD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00028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515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5103293F-4C8C-A0B0-49CC-F0086AA93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820276"/>
              </p:ext>
            </p:extLst>
          </p:nvPr>
        </p:nvGraphicFramePr>
        <p:xfrm>
          <a:off x="194733" y="2700867"/>
          <a:ext cx="11819466" cy="3996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710">
                  <a:extLst>
                    <a:ext uri="{9D8B030D-6E8A-4147-A177-3AD203B41FA5}">
                      <a16:colId xmlns="" xmlns:a16="http://schemas.microsoft.com/office/drawing/2014/main" val="2683705658"/>
                    </a:ext>
                  </a:extLst>
                </a:gridCol>
                <a:gridCol w="1127976">
                  <a:extLst>
                    <a:ext uri="{9D8B030D-6E8A-4147-A177-3AD203B41FA5}">
                      <a16:colId xmlns="" xmlns:a16="http://schemas.microsoft.com/office/drawing/2014/main" val="3624404266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3537853753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1084150071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3738459991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2285703148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2478540687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1288615787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1184651151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541826121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232431191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1182656341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3361227489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2038689495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720590701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3207056606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2401729146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2297859308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1924045652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4002858369"/>
                    </a:ext>
                  </a:extLst>
                </a:gridCol>
              </a:tblGrid>
              <a:tr h="25213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 err="1">
                          <a:effectLst/>
                        </a:rPr>
                        <a:t>Requesitos</a:t>
                      </a:r>
                      <a:r>
                        <a:rPr lang="pt-BR" sz="1000" u="none" strike="noStrike" dirty="0">
                          <a:effectLst/>
                        </a:rPr>
                        <a:t> X Casos de uso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[UC-001]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[UC-002]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[UC-003]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[UC-004]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[UC-005]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[UC-006]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[UC-007]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[UC-008]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[UC-009]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[UC-010]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[UC-011]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[UC-012]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[UC-013]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[UC-014]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extLst>
                  <a:ext uri="{0D108BD9-81ED-4DB2-BD59-A6C34878D82A}">
                    <a16:rowId xmlns="" xmlns:a16="http://schemas.microsoft.com/office/drawing/2014/main" val="2066050184"/>
                  </a:ext>
                </a:extLst>
              </a:tr>
              <a:tr h="857243"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Obter Produto por Categoria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Obter Produto por Id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Obter Todos os Produtos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Adicionar Produto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Atualizar Produto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Debitar Produto em Estoque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Repor Produto em Estoque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Debitar Estoque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Debitar Lista Produtos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Repor Estoque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Repor Lista Produtos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Obter Categorias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Adicionar item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Cancelar processamento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Finalizar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Iniciar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Remove item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 dirty="0">
                          <a:effectLst/>
                        </a:rPr>
                        <a:t>Obtém pagamento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extLst>
                  <a:ext uri="{0D108BD9-81ED-4DB2-BD59-A6C34878D82A}">
                    <a16:rowId xmlns="" xmlns:a16="http://schemas.microsoft.com/office/drawing/2014/main" val="2718556005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[RF-001]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Produto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 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="" xmlns:a16="http://schemas.microsoft.com/office/drawing/2014/main" val="2590884322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[RF-002]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Estoque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="" xmlns:a16="http://schemas.microsoft.com/office/drawing/2014/main" val="2106269389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[RF-003]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Categoria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="" xmlns:a16="http://schemas.microsoft.com/office/drawing/2014/main" val="1297704174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[RF-004]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Gerir venda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="" xmlns:a16="http://schemas.microsoft.com/office/drawing/2014/main" val="979031034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[RF-005]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Aplicar voucher pedido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="" xmlns:a16="http://schemas.microsoft.com/office/drawing/2014/main" val="178791703"/>
                  </a:ext>
                </a:extLst>
              </a:tr>
              <a:tr h="4916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[RF-006]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Estornar estoque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 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5199539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757F77A-6455-4020-8943-7D761360395E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Matriz de Rastreabilidade</a:t>
            </a:r>
          </a:p>
        </p:txBody>
      </p:sp>
    </p:spTree>
    <p:extLst>
      <p:ext uri="{BB962C8B-B14F-4D97-AF65-F5344CB8AC3E}">
        <p14:creationId xmlns:p14="http://schemas.microsoft.com/office/powerpoint/2010/main" val="4889377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="" xmlns:a16="http://schemas.microsoft.com/office/drawing/2014/main" id="{72958CF9-C162-B6E8-29B0-D179A2E70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5" t="28592" r="13138"/>
          <a:stretch/>
        </p:blipFill>
        <p:spPr>
          <a:xfrm>
            <a:off x="2615087" y="2545420"/>
            <a:ext cx="7390190" cy="4132500"/>
          </a:xfrm>
          <a:prstGeom prst="ellipse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  <a:softEdge rad="112500"/>
          </a:effectLst>
        </p:spPr>
      </p:pic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3BF17893-0805-9527-2602-70DD6B1E8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67EA836-31EE-D306-961F-FF09ABDC097A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Processo de estimativa</a:t>
            </a:r>
          </a:p>
        </p:txBody>
      </p:sp>
    </p:spTree>
    <p:extLst>
      <p:ext uri="{BB962C8B-B14F-4D97-AF65-F5344CB8AC3E}">
        <p14:creationId xmlns:p14="http://schemas.microsoft.com/office/powerpoint/2010/main" val="28992469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="" xmlns:a16="http://schemas.microsoft.com/office/drawing/2014/main" id="{D72844F3-C8FD-D185-A629-73D200403F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49192"/>
              </p:ext>
            </p:extLst>
          </p:nvPr>
        </p:nvGraphicFramePr>
        <p:xfrm>
          <a:off x="6201397" y="2864498"/>
          <a:ext cx="503301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3D1078B6-74AA-1E56-9873-E4F8BB834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841696"/>
              </p:ext>
            </p:extLst>
          </p:nvPr>
        </p:nvGraphicFramePr>
        <p:xfrm>
          <a:off x="1141512" y="2969703"/>
          <a:ext cx="4773591" cy="19169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0835">
                  <a:extLst>
                    <a:ext uri="{9D8B030D-6E8A-4147-A177-3AD203B41FA5}">
                      <a16:colId xmlns="" xmlns:a16="http://schemas.microsoft.com/office/drawing/2014/main" val="1332575533"/>
                    </a:ext>
                  </a:extLst>
                </a:gridCol>
                <a:gridCol w="1964997">
                  <a:extLst>
                    <a:ext uri="{9D8B030D-6E8A-4147-A177-3AD203B41FA5}">
                      <a16:colId xmlns="" xmlns:a16="http://schemas.microsoft.com/office/drawing/2014/main" val="67750792"/>
                    </a:ext>
                  </a:extLst>
                </a:gridCol>
                <a:gridCol w="1997759">
                  <a:extLst>
                    <a:ext uri="{9D8B030D-6E8A-4147-A177-3AD203B41FA5}">
                      <a16:colId xmlns="" xmlns:a16="http://schemas.microsoft.com/office/drawing/2014/main" val="3205551936"/>
                    </a:ext>
                  </a:extLst>
                </a:gridCol>
              </a:tblGrid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código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Requisito Funcional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Complexidade Estimada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81340080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[RF-001]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Manter Produto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47225914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[RF-002]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Manter Estoque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64281267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[RF-003]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Manter Categoria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246420703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[RF-004]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Gerir venda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13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511314349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[RF-005]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Aplicar voucher pedido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557314036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[RF-006]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Estornar estoque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48531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017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910" y="1981201"/>
            <a:ext cx="7522541" cy="440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166DCB33-D466-7240-04DD-E463900AD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568852"/>
              </p:ext>
            </p:extLst>
          </p:nvPr>
        </p:nvGraphicFramePr>
        <p:xfrm>
          <a:off x="3793065" y="2128838"/>
          <a:ext cx="6663262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1470">
                  <a:extLst>
                    <a:ext uri="{9D8B030D-6E8A-4147-A177-3AD203B41FA5}">
                      <a16:colId xmlns="" xmlns:a16="http://schemas.microsoft.com/office/drawing/2014/main" val="1438470473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2902839788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1055939603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752055731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56609130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859586802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3931180940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1264363118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4007165858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Requisitos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Semanas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1433723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257383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Manter Produto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5139019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Manter Estoque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591158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Categoria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136502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Gerir venda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2981994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Aplicar voucher pedido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539947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Estornar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23526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C31D0BEE-4760-4D74-0A60-1D9F490CD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04361"/>
              </p:ext>
            </p:extLst>
          </p:nvPr>
        </p:nvGraphicFramePr>
        <p:xfrm>
          <a:off x="3793064" y="4351867"/>
          <a:ext cx="6663266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1470">
                  <a:extLst>
                    <a:ext uri="{9D8B030D-6E8A-4147-A177-3AD203B41FA5}">
                      <a16:colId xmlns="" xmlns:a16="http://schemas.microsoft.com/office/drawing/2014/main" val="763031697"/>
                    </a:ext>
                  </a:extLst>
                </a:gridCol>
                <a:gridCol w="1002949">
                  <a:extLst>
                    <a:ext uri="{9D8B030D-6E8A-4147-A177-3AD203B41FA5}">
                      <a16:colId xmlns="" xmlns:a16="http://schemas.microsoft.com/office/drawing/2014/main" val="3304609341"/>
                    </a:ext>
                  </a:extLst>
                </a:gridCol>
                <a:gridCol w="1002949">
                  <a:extLst>
                    <a:ext uri="{9D8B030D-6E8A-4147-A177-3AD203B41FA5}">
                      <a16:colId xmlns="" xmlns:a16="http://schemas.microsoft.com/office/drawing/2014/main" val="3985575482"/>
                    </a:ext>
                  </a:extLst>
                </a:gridCol>
                <a:gridCol w="1002949">
                  <a:extLst>
                    <a:ext uri="{9D8B030D-6E8A-4147-A177-3AD203B41FA5}">
                      <a16:colId xmlns="" xmlns:a16="http://schemas.microsoft.com/office/drawing/2014/main" val="1483885045"/>
                    </a:ext>
                  </a:extLst>
                </a:gridCol>
                <a:gridCol w="1002949">
                  <a:extLst>
                    <a:ext uri="{9D8B030D-6E8A-4147-A177-3AD203B41FA5}">
                      <a16:colId xmlns="" xmlns:a16="http://schemas.microsoft.com/office/drawing/2014/main" val="2225896011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Requisitos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Releases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864332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Final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4525521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Produto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558746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4191335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Categoria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756796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Gerir venda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306742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Aplicar voucher pedido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789689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Estornar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246674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C123B32-E8A9-2362-CCDF-D6BCA3D529B2}"/>
              </a:ext>
            </a:extLst>
          </p:cNvPr>
          <p:cNvSpPr txBox="1"/>
          <p:nvPr/>
        </p:nvSpPr>
        <p:spPr>
          <a:xfrm>
            <a:off x="1693334" y="2128838"/>
            <a:ext cx="2099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de implementação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83B4699-5B13-4A52-A8BA-149AA2F975C2}"/>
              </a:ext>
            </a:extLst>
          </p:cNvPr>
          <p:cNvSpPr txBox="1"/>
          <p:nvPr/>
        </p:nvSpPr>
        <p:spPr>
          <a:xfrm>
            <a:off x="1693333" y="4351867"/>
            <a:ext cx="2099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de lançamento</a:t>
            </a:r>
          </a:p>
        </p:txBody>
      </p:sp>
    </p:spTree>
    <p:extLst>
      <p:ext uri="{BB962C8B-B14F-4D97-AF65-F5344CB8AC3E}">
        <p14:creationId xmlns:p14="http://schemas.microsoft.com/office/powerpoint/2010/main" val="42013740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="" xmlns:a16="http://schemas.microsoft.com/office/drawing/2014/main" id="{AA017DB8-4922-63FA-2A81-4067FAECC3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28" y="2899549"/>
            <a:ext cx="7155238" cy="33575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D3CBDBC-8038-827C-3D8F-78278E193063}"/>
              </a:ext>
            </a:extLst>
          </p:cNvPr>
          <p:cNvSpPr txBox="1"/>
          <p:nvPr/>
        </p:nvSpPr>
        <p:spPr>
          <a:xfrm>
            <a:off x="7226424" y="3383379"/>
            <a:ext cx="4385569" cy="274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 (Serviço de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Azure)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containers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Aplicativo Web para Contêiners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Banco de dados SQL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Cache do Redis para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Armazenamento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Blobs</a:t>
            </a: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Vault</a:t>
            </a:r>
            <a:endParaRPr lang="pt-BR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 Gateway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Firewall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13D24047-39E5-5ABE-59F9-50C304C7D7D6}"/>
              </a:ext>
            </a:extLst>
          </p:cNvPr>
          <p:cNvCxnSpPr/>
          <p:nvPr/>
        </p:nvCxnSpPr>
        <p:spPr>
          <a:xfrm flipH="1">
            <a:off x="6451600" y="3589867"/>
            <a:ext cx="914400" cy="18203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16638585-2F29-E533-1E38-7906F9C89176}"/>
              </a:ext>
            </a:extLst>
          </p:cNvPr>
          <p:cNvCxnSpPr>
            <a:cxnSpLocks/>
          </p:cNvCxnSpPr>
          <p:nvPr/>
        </p:nvCxnSpPr>
        <p:spPr>
          <a:xfrm flipH="1">
            <a:off x="6451600" y="3873500"/>
            <a:ext cx="914400" cy="15367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D02D2E91-DC8C-5328-EA4E-C3276BB5B8F9}"/>
              </a:ext>
            </a:extLst>
          </p:cNvPr>
          <p:cNvCxnSpPr>
            <a:cxnSpLocks/>
          </p:cNvCxnSpPr>
          <p:nvPr/>
        </p:nvCxnSpPr>
        <p:spPr>
          <a:xfrm flipH="1">
            <a:off x="6451600" y="4174836"/>
            <a:ext cx="914400" cy="123536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C656ECD3-C524-5595-0F39-2408F8943ED1}"/>
              </a:ext>
            </a:extLst>
          </p:cNvPr>
          <p:cNvCxnSpPr>
            <a:cxnSpLocks/>
          </p:cNvCxnSpPr>
          <p:nvPr/>
        </p:nvCxnSpPr>
        <p:spPr>
          <a:xfrm flipH="1">
            <a:off x="6451600" y="4462318"/>
            <a:ext cx="914400" cy="94788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018C2956-F922-D052-255B-9A57B0DA396B}"/>
              </a:ext>
            </a:extLst>
          </p:cNvPr>
          <p:cNvCxnSpPr>
            <a:cxnSpLocks/>
          </p:cNvCxnSpPr>
          <p:nvPr/>
        </p:nvCxnSpPr>
        <p:spPr>
          <a:xfrm flipH="1">
            <a:off x="6451600" y="4763655"/>
            <a:ext cx="914400" cy="64654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BBE75652-F6D2-816F-51D1-26099AABB59B}"/>
              </a:ext>
            </a:extLst>
          </p:cNvPr>
          <p:cNvCxnSpPr>
            <a:cxnSpLocks/>
          </p:cNvCxnSpPr>
          <p:nvPr/>
        </p:nvCxnSpPr>
        <p:spPr>
          <a:xfrm flipH="1">
            <a:off x="6451600" y="5054600"/>
            <a:ext cx="914400" cy="355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D2D3C07B-8936-1113-1B71-99337BD1A736}"/>
              </a:ext>
            </a:extLst>
          </p:cNvPr>
          <p:cNvCxnSpPr>
            <a:cxnSpLocks/>
          </p:cNvCxnSpPr>
          <p:nvPr/>
        </p:nvCxnSpPr>
        <p:spPr>
          <a:xfrm flipH="1">
            <a:off x="6451600" y="5345545"/>
            <a:ext cx="914400" cy="6465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81E9276A-51E5-56C9-645A-4AB5752786B2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5410200"/>
            <a:ext cx="914400" cy="22733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3E659A47-1DE9-C9A9-184A-C0D1E7DA6F13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5410200"/>
            <a:ext cx="914400" cy="5207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TextBox 2051">
            <a:extLst>
              <a:ext uri="{FF2B5EF4-FFF2-40B4-BE49-F238E27FC236}">
                <a16:creationId xmlns="" xmlns:a16="http://schemas.microsoft.com/office/drawing/2014/main" id="{33C5B1D3-809A-BF53-9CC0-6CFCA1A6D4A3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Proposta de implantação</a:t>
            </a:r>
          </a:p>
        </p:txBody>
      </p:sp>
    </p:spTree>
    <p:extLst>
      <p:ext uri="{BB962C8B-B14F-4D97-AF65-F5344CB8AC3E}">
        <p14:creationId xmlns:p14="http://schemas.microsoft.com/office/powerpoint/2010/main" val="2569883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6CE3DB64-756F-B32B-2654-F654E92D6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508605"/>
              </p:ext>
            </p:extLst>
          </p:nvPr>
        </p:nvGraphicFramePr>
        <p:xfrm>
          <a:off x="2719917" y="3679841"/>
          <a:ext cx="6921498" cy="1885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30204">
                  <a:extLst>
                    <a:ext uri="{9D8B030D-6E8A-4147-A177-3AD203B41FA5}">
                      <a16:colId xmlns="" xmlns:a16="http://schemas.microsoft.com/office/drawing/2014/main" val="1123401571"/>
                    </a:ext>
                  </a:extLst>
                </a:gridCol>
                <a:gridCol w="623787">
                  <a:extLst>
                    <a:ext uri="{9D8B030D-6E8A-4147-A177-3AD203B41FA5}">
                      <a16:colId xmlns="" xmlns:a16="http://schemas.microsoft.com/office/drawing/2014/main" val="2203919284"/>
                    </a:ext>
                  </a:extLst>
                </a:gridCol>
                <a:gridCol w="610930">
                  <a:extLst>
                    <a:ext uri="{9D8B030D-6E8A-4147-A177-3AD203B41FA5}">
                      <a16:colId xmlns="" xmlns:a16="http://schemas.microsoft.com/office/drawing/2014/main" val="887951521"/>
                    </a:ext>
                  </a:extLst>
                </a:gridCol>
                <a:gridCol w="610930">
                  <a:extLst>
                    <a:ext uri="{9D8B030D-6E8A-4147-A177-3AD203B41FA5}">
                      <a16:colId xmlns="" xmlns:a16="http://schemas.microsoft.com/office/drawing/2014/main" val="921050824"/>
                    </a:ext>
                  </a:extLst>
                </a:gridCol>
                <a:gridCol w="610930">
                  <a:extLst>
                    <a:ext uri="{9D8B030D-6E8A-4147-A177-3AD203B41FA5}">
                      <a16:colId xmlns="" xmlns:a16="http://schemas.microsoft.com/office/drawing/2014/main" val="772120154"/>
                    </a:ext>
                  </a:extLst>
                </a:gridCol>
                <a:gridCol w="610930">
                  <a:extLst>
                    <a:ext uri="{9D8B030D-6E8A-4147-A177-3AD203B41FA5}">
                      <a16:colId xmlns="" xmlns:a16="http://schemas.microsoft.com/office/drawing/2014/main" val="3717486836"/>
                    </a:ext>
                  </a:extLst>
                </a:gridCol>
                <a:gridCol w="623787">
                  <a:extLst>
                    <a:ext uri="{9D8B030D-6E8A-4147-A177-3AD203B41FA5}">
                      <a16:colId xmlns="" xmlns:a16="http://schemas.microsoft.com/office/drawing/2014/main" val="118364589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Fase do projeto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Meses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983347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..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298433172"/>
                  </a:ext>
                </a:extLst>
              </a:tr>
              <a:tr h="17092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 dirty="0">
                          <a:effectLst/>
                        </a:rPr>
                        <a:t>Implementação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4647716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Implantação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2071464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Manuentanção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4204035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Sustentação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72937529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D94AB14C-84AD-E898-E287-6B3ED8E7C4B8}"/>
              </a:ext>
            </a:extLst>
          </p:cNvPr>
          <p:cNvSpPr txBox="1"/>
          <p:nvPr/>
        </p:nvSpPr>
        <p:spPr>
          <a:xfrm>
            <a:off x="4978400" y="2585535"/>
            <a:ext cx="237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geral</a:t>
            </a:r>
          </a:p>
        </p:txBody>
      </p:sp>
    </p:spTree>
    <p:extLst>
      <p:ext uri="{BB962C8B-B14F-4D97-AF65-F5344CB8AC3E}">
        <p14:creationId xmlns:p14="http://schemas.microsoft.com/office/powerpoint/2010/main" val="19049199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09210EC0-2E5F-F325-5F01-F77E2BA4A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15105"/>
              </p:ext>
            </p:extLst>
          </p:nvPr>
        </p:nvGraphicFramePr>
        <p:xfrm>
          <a:off x="3390901" y="3581401"/>
          <a:ext cx="5410198" cy="2347976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778376">
                  <a:extLst>
                    <a:ext uri="{9D8B030D-6E8A-4147-A177-3AD203B41FA5}">
                      <a16:colId xmlns="" xmlns:a16="http://schemas.microsoft.com/office/drawing/2014/main" val="3305284179"/>
                    </a:ext>
                  </a:extLst>
                </a:gridCol>
                <a:gridCol w="2631822">
                  <a:extLst>
                    <a:ext uri="{9D8B030D-6E8A-4147-A177-3AD203B41FA5}">
                      <a16:colId xmlns="" xmlns:a16="http://schemas.microsoft.com/office/drawing/2014/main" val="2169981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Manutenção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b="0" dirty="0">
                          <a:effectLst/>
                        </a:rPr>
                        <a:t>R$     3.750,00 </a:t>
                      </a:r>
                      <a:endParaRPr lang="pt-BR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31852401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Implantação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R$     6.000,00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343291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Implementação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R$   15.454,55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13103528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Gerenciamento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20%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4818580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Margem de lucro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40%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5525650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CUSTO TOTAL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b="1" dirty="0">
                          <a:effectLst/>
                        </a:rPr>
                        <a:t>R$   30.246,86 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32906636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pt-BR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pt-B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20419163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Manutenção extra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i="1" dirty="0">
                          <a:effectLst/>
                        </a:rPr>
                        <a:t>R$     1.250,00 / mês</a:t>
                      </a:r>
                      <a:endParaRPr lang="pt-BR" sz="18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413819336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9F492BD-B28F-DB0A-DD0D-83918E3FFE74}"/>
              </a:ext>
            </a:extLst>
          </p:cNvPr>
          <p:cNvSpPr txBox="1"/>
          <p:nvPr/>
        </p:nvSpPr>
        <p:spPr>
          <a:xfrm>
            <a:off x="4978400" y="2585535"/>
            <a:ext cx="237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Custo do software</a:t>
            </a:r>
          </a:p>
        </p:txBody>
      </p:sp>
    </p:spTree>
    <p:extLst>
      <p:ext uri="{BB962C8B-B14F-4D97-AF65-F5344CB8AC3E}">
        <p14:creationId xmlns:p14="http://schemas.microsoft.com/office/powerpoint/2010/main" val="22248852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7882" y="1539531"/>
            <a:ext cx="879801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Referências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051050" y="722313"/>
            <a:ext cx="9028842" cy="628650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2" name="Retângulo 1"/>
          <p:cNvSpPr/>
          <p:nvPr/>
        </p:nvSpPr>
        <p:spPr>
          <a:xfrm>
            <a:off x="1046205" y="2410237"/>
            <a:ext cx="102478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/>
              <a:t>MODELAGEM de Domínios Ricos. desenvolvedor.io/. Disponível em: </a:t>
            </a:r>
            <a:r>
              <a:rPr lang="pt-BR" sz="1000" dirty="0">
                <a:hlinkClick r:id="rId2"/>
              </a:rPr>
              <a:t>https://desenvolvedor.io/curso/modelagem-de-dominios-ricos</a:t>
            </a:r>
            <a:r>
              <a:rPr lang="pt-BR" sz="1000" dirty="0"/>
              <a:t> . Acesso em: 02 jun. 2022.</a:t>
            </a:r>
          </a:p>
          <a:p>
            <a:endParaRPr lang="pt-BR" sz="1000" dirty="0"/>
          </a:p>
          <a:p>
            <a:r>
              <a:rPr lang="pt-BR" sz="1000" dirty="0"/>
              <a:t>MODELAGEM de Software. lms.infnet.edu.br. Disponível em: </a:t>
            </a:r>
            <a:r>
              <a:rPr lang="pt-BR" sz="1000" dirty="0">
                <a:hlinkClick r:id="rId3"/>
              </a:rPr>
              <a:t>https://lms.infnet.edu.br/moodle/course/view.php?id=5928</a:t>
            </a:r>
            <a:r>
              <a:rPr lang="pt-BR" sz="1000" dirty="0"/>
              <a:t> . Acesso em: 10 fev. 2022.</a:t>
            </a:r>
          </a:p>
          <a:p>
            <a:endParaRPr lang="pt-BR" sz="1000" dirty="0"/>
          </a:p>
          <a:p>
            <a:r>
              <a:rPr lang="pt-BR" sz="1000" dirty="0"/>
              <a:t>ENGENHARIA de Software Aplicada. lms.infnet.edu.br. Disponível em: </a:t>
            </a:r>
            <a:r>
              <a:rPr lang="pt-BR" sz="1000" dirty="0">
                <a:hlinkClick r:id="rId4"/>
              </a:rPr>
              <a:t>https://lms.infnet.edu.br/moodle/course/view.php?id=5927</a:t>
            </a:r>
            <a:r>
              <a:rPr lang="pt-BR" sz="1000" dirty="0"/>
              <a:t> . Acesso em: 11 dez. 2022.</a:t>
            </a:r>
          </a:p>
          <a:p>
            <a:endParaRPr lang="pt-BR" sz="1000" dirty="0"/>
          </a:p>
          <a:p>
            <a:r>
              <a:rPr lang="pt-BR" sz="1000" dirty="0"/>
              <a:t>MODELAGEM de Dados UML. udemy.com. Disponível em: </a:t>
            </a:r>
            <a:r>
              <a:rPr lang="pt-BR" sz="1000" dirty="0">
                <a:hlinkClick r:id="rId5"/>
              </a:rPr>
              <a:t>https://www.udemy.com/course/uml-diagrama-de-classes/learn/lecture/9881660?start=255#overview</a:t>
            </a:r>
            <a:r>
              <a:rPr lang="pt-BR" sz="1000" dirty="0"/>
              <a:t> . Acesso em: 17 abr. 2022.</a:t>
            </a:r>
          </a:p>
        </p:txBody>
      </p:sp>
    </p:spTree>
    <p:extLst>
      <p:ext uri="{BB962C8B-B14F-4D97-AF65-F5344CB8AC3E}">
        <p14:creationId xmlns:p14="http://schemas.microsoft.com/office/powerpoint/2010/main" val="2155915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8" name="Retângulo 7"/>
          <p:cNvSpPr/>
          <p:nvPr/>
        </p:nvSpPr>
        <p:spPr>
          <a:xfrm>
            <a:off x="837220" y="3623909"/>
            <a:ext cx="2210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Mapa de </a:t>
            </a:r>
          </a:p>
          <a:p>
            <a:pPr algn="ctr"/>
            <a:r>
              <a:rPr lang="pt-BR" sz="2400" dirty="0"/>
              <a:t>Aprendizado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59" y="1850769"/>
            <a:ext cx="6161903" cy="45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00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34" y="2157358"/>
            <a:ext cx="9489989" cy="41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4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28" y="2256110"/>
            <a:ext cx="9028670" cy="37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01045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6548</TotalTime>
  <Words>1903</Words>
  <Application>Microsoft Office PowerPoint</Application>
  <PresentationFormat>Widescreen</PresentationFormat>
  <Paragraphs>511</Paragraphs>
  <Slides>64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Century Gothic</vt:lpstr>
      <vt:lpstr>Symbol</vt:lpstr>
      <vt:lpstr>Times New Roman</vt:lpstr>
      <vt:lpstr>Wingdings 3</vt:lpstr>
      <vt:lpstr>Cacho</vt:lpstr>
      <vt:lpstr>           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 EM JOGOS: DECISÃO E ESTRATÉGIA</dc:title>
  <dc:creator>Alexander.Silva</dc:creator>
  <cp:lastModifiedBy>Alexander</cp:lastModifiedBy>
  <cp:revision>294</cp:revision>
  <dcterms:created xsi:type="dcterms:W3CDTF">2021-08-08T22:52:11Z</dcterms:created>
  <dcterms:modified xsi:type="dcterms:W3CDTF">2024-02-22T17:51:49Z</dcterms:modified>
</cp:coreProperties>
</file>